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90" r:id="rId6"/>
    <p:sldId id="288" r:id="rId7"/>
    <p:sldId id="289" r:id="rId8"/>
    <p:sldId id="296" r:id="rId9"/>
    <p:sldId id="298" r:id="rId10"/>
    <p:sldId id="299" r:id="rId11"/>
    <p:sldId id="300" r:id="rId12"/>
    <p:sldId id="301" r:id="rId13"/>
    <p:sldId id="302" r:id="rId14"/>
    <p:sldId id="297" r:id="rId15"/>
    <p:sldId id="303" r:id="rId16"/>
    <p:sldId id="304" r:id="rId17"/>
    <p:sldId id="305" r:id="rId18"/>
    <p:sldId id="306" r:id="rId19"/>
    <p:sldId id="291" r:id="rId20"/>
    <p:sldId id="309" r:id="rId21"/>
    <p:sldId id="3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806" autoAdjust="0"/>
  </p:normalViewPr>
  <p:slideViewPr>
    <p:cSldViewPr snapToGrid="0">
      <p:cViewPr>
        <p:scale>
          <a:sx n="61" d="100"/>
          <a:sy n="61" d="100"/>
        </p:scale>
        <p:origin x="720"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7A20F-85ED-4468-B89E-7BA906D70090}"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680D-31E9-4E69-BFE5-03CA1E04C85A}" type="slidenum">
              <a:rPr lang="en-US" smtClean="0"/>
              <a:t>‹#›</a:t>
            </a:fld>
            <a:endParaRPr lang="en-US"/>
          </a:p>
        </p:txBody>
      </p:sp>
    </p:spTree>
    <p:extLst>
      <p:ext uri="{BB962C8B-B14F-4D97-AF65-F5344CB8AC3E}">
        <p14:creationId xmlns:p14="http://schemas.microsoft.com/office/powerpoint/2010/main" val="51821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 My name is David Mahon and I am the Executive Director of the Alpaugh Family Economics Center for Education and Research. I am honored to address this year’s Black Expo to discuss the Economic Impact of Black-owned Businesses in Ohio.</a:t>
            </a:r>
          </a:p>
          <a:p>
            <a:endParaRPr lang="en-US" dirty="0"/>
          </a:p>
          <a:p>
            <a:endParaRPr lang="en-US" dirty="0"/>
          </a:p>
        </p:txBody>
      </p:sp>
      <p:sp>
        <p:nvSpPr>
          <p:cNvPr id="4" name="Slide Number Placeholder 3"/>
          <p:cNvSpPr>
            <a:spLocks noGrp="1"/>
          </p:cNvSpPr>
          <p:nvPr>
            <p:ph type="sldNum" sz="quarter" idx="5"/>
          </p:nvPr>
        </p:nvSpPr>
        <p:spPr/>
        <p:txBody>
          <a:bodyPr/>
          <a:lstStyle/>
          <a:p>
            <a:fld id="{6FC7680D-31E9-4E69-BFE5-03CA1E04C85A}" type="slidenum">
              <a:rPr lang="en-US" smtClean="0"/>
              <a:t>1</a:t>
            </a:fld>
            <a:endParaRPr lang="en-US"/>
          </a:p>
        </p:txBody>
      </p:sp>
    </p:spTree>
    <p:extLst>
      <p:ext uri="{BB962C8B-B14F-4D97-AF65-F5344CB8AC3E}">
        <p14:creationId xmlns:p14="http://schemas.microsoft.com/office/powerpoint/2010/main" val="67846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organization conducts research for government, corporate, and non-profit clients including benefit cost and economic impact analyses. You’ll see an example of our work today.</a:t>
            </a:r>
            <a:endParaRPr lang="en-US" dirty="0"/>
          </a:p>
        </p:txBody>
      </p:sp>
      <p:sp>
        <p:nvSpPr>
          <p:cNvPr id="4" name="Slide Number Placeholder 3"/>
          <p:cNvSpPr>
            <a:spLocks noGrp="1"/>
          </p:cNvSpPr>
          <p:nvPr>
            <p:ph type="sldNum" sz="quarter" idx="5"/>
          </p:nvPr>
        </p:nvSpPr>
        <p:spPr/>
        <p:txBody>
          <a:bodyPr/>
          <a:lstStyle/>
          <a:p>
            <a:fld id="{6FC7680D-31E9-4E69-BFE5-03CA1E04C85A}" type="slidenum">
              <a:rPr lang="en-US" smtClean="0"/>
              <a:t>2</a:t>
            </a:fld>
            <a:endParaRPr lang="en-US"/>
          </a:p>
        </p:txBody>
      </p:sp>
    </p:spTree>
    <p:extLst>
      <p:ext uri="{BB962C8B-B14F-4D97-AF65-F5344CB8AC3E}">
        <p14:creationId xmlns:p14="http://schemas.microsoft.com/office/powerpoint/2010/main" val="401054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motivate this talk by noting why this is so important. </a:t>
            </a:r>
            <a:r>
              <a:rPr lang="en-US" sz="1200" b="0" i="0" kern="1200" dirty="0">
                <a:solidFill>
                  <a:schemeClr val="tx1"/>
                </a:solidFill>
                <a:effectLst/>
                <a:latin typeface="+mn-lt"/>
                <a:ea typeface="+mn-ea"/>
                <a:cs typeface="+mn-cs"/>
              </a:rPr>
              <a:t>Black-owned businesses are not just mere establishments for commerce; they are an embodiment of creativity, innovation, and resilience, all while facing adversity, hardship, and structural barriers. They play a key role in fostering inclusive economic growth and wealth accumulation within Black communities.</a:t>
            </a:r>
            <a:endParaRPr lang="en-US" dirty="0"/>
          </a:p>
        </p:txBody>
      </p:sp>
      <p:sp>
        <p:nvSpPr>
          <p:cNvPr id="4" name="Slide Number Placeholder 3"/>
          <p:cNvSpPr>
            <a:spLocks noGrp="1"/>
          </p:cNvSpPr>
          <p:nvPr>
            <p:ph type="sldNum" sz="quarter" idx="5"/>
          </p:nvPr>
        </p:nvSpPr>
        <p:spPr/>
        <p:txBody>
          <a:bodyPr/>
          <a:lstStyle/>
          <a:p>
            <a:fld id="{6FC7680D-31E9-4E69-BFE5-03CA1E04C85A}" type="slidenum">
              <a:rPr lang="en-US" smtClean="0"/>
              <a:t>3</a:t>
            </a:fld>
            <a:endParaRPr lang="en-US"/>
          </a:p>
        </p:txBody>
      </p:sp>
    </p:spTree>
    <p:extLst>
      <p:ext uri="{BB962C8B-B14F-4D97-AF65-F5344CB8AC3E}">
        <p14:creationId xmlns:p14="http://schemas.microsoft.com/office/powerpoint/2010/main" val="21082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Today, our discussion will be centered around four main themes: The impact of Black-owned businesses in terms of firms, employees, payroll, and receipts in Ohio, our specific work in Southwestern Ohio, the challenges these businesses face, and finally, the progress made and opportunities that lie ahead.</a:t>
            </a:r>
            <a:endParaRPr lang="en-US" dirty="0"/>
          </a:p>
        </p:txBody>
      </p:sp>
      <p:sp>
        <p:nvSpPr>
          <p:cNvPr id="4" name="Slide Number Placeholder 3"/>
          <p:cNvSpPr>
            <a:spLocks noGrp="1"/>
          </p:cNvSpPr>
          <p:nvPr>
            <p:ph type="sldNum" sz="quarter" idx="5"/>
          </p:nvPr>
        </p:nvSpPr>
        <p:spPr/>
        <p:txBody>
          <a:bodyPr/>
          <a:lstStyle/>
          <a:p>
            <a:fld id="{6FC7680D-31E9-4E69-BFE5-03CA1E04C85A}" type="slidenum">
              <a:rPr lang="en-US" smtClean="0"/>
              <a:t>4</a:t>
            </a:fld>
            <a:endParaRPr lang="en-US"/>
          </a:p>
        </p:txBody>
      </p:sp>
    </p:spTree>
    <p:extLst>
      <p:ext uri="{BB962C8B-B14F-4D97-AF65-F5344CB8AC3E}">
        <p14:creationId xmlns:p14="http://schemas.microsoft.com/office/powerpoint/2010/main" val="370889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BF0F-3024-4FA3-B640-F98A89F453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144F26-C632-424A-9AB9-82A498A4E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235383-3E14-4431-A3E8-F67E2EE31DDC}"/>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5" name="Footer Placeholder 4">
            <a:extLst>
              <a:ext uri="{FF2B5EF4-FFF2-40B4-BE49-F238E27FC236}">
                <a16:creationId xmlns:a16="http://schemas.microsoft.com/office/drawing/2014/main" id="{6D175F82-7580-4AA2-BF13-1904F8EE1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1770C-A4C2-4931-B4F4-67CAF181487E}"/>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248039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3760-717F-4147-81AA-3B0AF2BE3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89DF8C-C0CE-402F-856B-69B450F735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6354B-68DB-4608-9994-BD4EAC9D9F47}"/>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5" name="Footer Placeholder 4">
            <a:extLst>
              <a:ext uri="{FF2B5EF4-FFF2-40B4-BE49-F238E27FC236}">
                <a16:creationId xmlns:a16="http://schemas.microsoft.com/office/drawing/2014/main" id="{5FE53DDE-F728-437D-9E30-EE5AB15A3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A37E2-A3AC-400E-A634-BE88F8F49296}"/>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86334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D69CD-7DB9-44F0-AB0E-D7AA826C5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B0C30-07A9-464F-838B-BE7F83EBBA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3566C-1370-4431-9A4C-E504F1FD79C1}"/>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5" name="Footer Placeholder 4">
            <a:extLst>
              <a:ext uri="{FF2B5EF4-FFF2-40B4-BE49-F238E27FC236}">
                <a16:creationId xmlns:a16="http://schemas.microsoft.com/office/drawing/2014/main" id="{AB72DBDA-A737-4654-932A-B005F8F45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32471-E297-43EB-BD61-44CFE72CCD0C}"/>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217593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457A-E225-4072-A613-7CE868EFD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42A47-E7F7-4951-839F-39A646B31C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79F87-C257-4362-B24C-BFBCFC3B3F83}"/>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5" name="Footer Placeholder 4">
            <a:extLst>
              <a:ext uri="{FF2B5EF4-FFF2-40B4-BE49-F238E27FC236}">
                <a16:creationId xmlns:a16="http://schemas.microsoft.com/office/drawing/2014/main" id="{A183D982-1F95-40C6-841F-7FA005B12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54ACF-F96E-4C45-84D2-F4D5CA1CCF9C}"/>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251734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CBF7-5C2E-4D0F-A3FD-D24B2BE56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78DA3-E0FC-44BE-A8BD-3DD30BB60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59E8F3-2DFD-4365-B7F8-AE9A821E4CAC}"/>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5" name="Footer Placeholder 4">
            <a:extLst>
              <a:ext uri="{FF2B5EF4-FFF2-40B4-BE49-F238E27FC236}">
                <a16:creationId xmlns:a16="http://schemas.microsoft.com/office/drawing/2014/main" id="{EFA3A305-7143-4FD2-8225-99E441F04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F6287-1D7B-4F9D-9AD5-ADA139936D85}"/>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243338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D873-2CA0-4C37-A7C9-900E45312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D440A9-6A52-4232-8960-7131DB680B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BFDC21-5151-434E-AD2F-A9E5053735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C6363-4823-48F6-A69B-4D326C9B233C}"/>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6" name="Footer Placeholder 5">
            <a:extLst>
              <a:ext uri="{FF2B5EF4-FFF2-40B4-BE49-F238E27FC236}">
                <a16:creationId xmlns:a16="http://schemas.microsoft.com/office/drawing/2014/main" id="{BED76A56-AD4F-432C-9030-D6EA82066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DAD3C-4399-4009-B1F2-C8D1A9B2A5E2}"/>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194981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6B0F-B136-4406-9066-84350474EE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B79B4-5F81-45FD-BE1F-F16684576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07D43C-9AEA-4170-88C0-3F4F348F2D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D4A4A-261D-4050-8C55-155CED99A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49EEC0-6830-48C0-9A40-239259743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2A02F-05EF-4E8E-8134-FD50F9A88031}"/>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8" name="Footer Placeholder 7">
            <a:extLst>
              <a:ext uri="{FF2B5EF4-FFF2-40B4-BE49-F238E27FC236}">
                <a16:creationId xmlns:a16="http://schemas.microsoft.com/office/drawing/2014/main" id="{2F22565E-BF26-46BC-BDC6-2D416A6E7B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232D03-CA6F-4F91-890C-AA3B277BF2A7}"/>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178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6FB0-A84F-465D-9955-320043E3F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0FE4EB-86F7-4495-9C65-A2E5ACAD0895}"/>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4" name="Footer Placeholder 3">
            <a:extLst>
              <a:ext uri="{FF2B5EF4-FFF2-40B4-BE49-F238E27FC236}">
                <a16:creationId xmlns:a16="http://schemas.microsoft.com/office/drawing/2014/main" id="{C06E03B4-ED52-4BE8-AF00-6936EDD1E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69883-22AD-4971-AFC0-485F39CDA7B6}"/>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63338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486E6-9D38-4176-98A9-29910356C950}"/>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3" name="Footer Placeholder 2">
            <a:extLst>
              <a:ext uri="{FF2B5EF4-FFF2-40B4-BE49-F238E27FC236}">
                <a16:creationId xmlns:a16="http://schemas.microsoft.com/office/drawing/2014/main" id="{D7C49329-6137-43F2-9631-7A3CDFAB2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050DB9-F112-48C5-8EB2-FE4EC74C8742}"/>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285433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C598-EEB2-4FD3-A7DA-0710CFC8C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E7E030-7D64-4C8C-992A-34D0DA780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8A48F2-21C9-4A10-97A1-CDC2E8903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B35F3-8474-481B-9019-261FC7AE909C}"/>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6" name="Footer Placeholder 5">
            <a:extLst>
              <a:ext uri="{FF2B5EF4-FFF2-40B4-BE49-F238E27FC236}">
                <a16:creationId xmlns:a16="http://schemas.microsoft.com/office/drawing/2014/main" id="{A68B610F-19EC-406D-9933-502374EF0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37B6B-5BCC-432A-A954-1FE36FBF70DC}"/>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35456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5BF2-D113-4893-9048-0D15D785A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EE209-FD55-4E3C-B7EE-B0EB00D47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B51EE3-3FAC-4C67-BB37-8DE3B11AE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86CBD6-0138-4C90-8A31-67E7B1A60231}"/>
              </a:ext>
            </a:extLst>
          </p:cNvPr>
          <p:cNvSpPr>
            <a:spLocks noGrp="1"/>
          </p:cNvSpPr>
          <p:nvPr>
            <p:ph type="dt" sz="half" idx="10"/>
          </p:nvPr>
        </p:nvSpPr>
        <p:spPr/>
        <p:txBody>
          <a:bodyPr/>
          <a:lstStyle/>
          <a:p>
            <a:fld id="{069962AE-0F01-4B30-B2A2-A8E7CAF270DC}" type="datetimeFigureOut">
              <a:rPr lang="en-US" smtClean="0"/>
              <a:t>5/24/2023</a:t>
            </a:fld>
            <a:endParaRPr lang="en-US"/>
          </a:p>
        </p:txBody>
      </p:sp>
      <p:sp>
        <p:nvSpPr>
          <p:cNvPr id="6" name="Footer Placeholder 5">
            <a:extLst>
              <a:ext uri="{FF2B5EF4-FFF2-40B4-BE49-F238E27FC236}">
                <a16:creationId xmlns:a16="http://schemas.microsoft.com/office/drawing/2014/main" id="{790480E7-AD98-458D-8976-D1228A8CB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99815-F608-425C-8664-970306B5AD27}"/>
              </a:ext>
            </a:extLst>
          </p:cNvPr>
          <p:cNvSpPr>
            <a:spLocks noGrp="1"/>
          </p:cNvSpPr>
          <p:nvPr>
            <p:ph type="sldNum" sz="quarter" idx="12"/>
          </p:nvPr>
        </p:nvSpPr>
        <p:spPr/>
        <p:txBody>
          <a:bodyPr/>
          <a:lstStyle/>
          <a:p>
            <a:fld id="{93446B22-6962-4582-B027-1ACC73CCC5A1}" type="slidenum">
              <a:rPr lang="en-US" smtClean="0"/>
              <a:t>‹#›</a:t>
            </a:fld>
            <a:endParaRPr lang="en-US"/>
          </a:p>
        </p:txBody>
      </p:sp>
    </p:spTree>
    <p:extLst>
      <p:ext uri="{BB962C8B-B14F-4D97-AF65-F5344CB8AC3E}">
        <p14:creationId xmlns:p14="http://schemas.microsoft.com/office/powerpoint/2010/main" val="121564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14FF3-F753-4A3F-8C65-A9CC6970E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D613D-361F-483A-8D17-F0FE89D0E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90831-4A29-4ADB-AA0D-BA50B29F6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962AE-0F01-4B30-B2A2-A8E7CAF270DC}" type="datetimeFigureOut">
              <a:rPr lang="en-US" smtClean="0"/>
              <a:t>5/24/2023</a:t>
            </a:fld>
            <a:endParaRPr lang="en-US"/>
          </a:p>
        </p:txBody>
      </p:sp>
      <p:sp>
        <p:nvSpPr>
          <p:cNvPr id="5" name="Footer Placeholder 4">
            <a:extLst>
              <a:ext uri="{FF2B5EF4-FFF2-40B4-BE49-F238E27FC236}">
                <a16:creationId xmlns:a16="http://schemas.microsoft.com/office/drawing/2014/main" id="{B53C119E-1D8E-4AA5-8CE2-B696F2F0C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F80F77-6AF7-4AB0-B12C-0CB9F00DD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46B22-6962-4582-B027-1ACC73CCC5A1}" type="slidenum">
              <a:rPr lang="en-US" smtClean="0"/>
              <a:t>‹#›</a:t>
            </a:fld>
            <a:endParaRPr lang="en-US"/>
          </a:p>
        </p:txBody>
      </p:sp>
    </p:spTree>
    <p:extLst>
      <p:ext uri="{BB962C8B-B14F-4D97-AF65-F5344CB8AC3E}">
        <p14:creationId xmlns:p14="http://schemas.microsoft.com/office/powerpoint/2010/main" val="174111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acconomics.com/economic-impact-study-202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file:///C:\Users\mahondd\Downloads\eBRjf4S1TfGQpPIrFMCo_Econ+Impact+SWOhio_v9+Annimation+2022-v.mp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acconomics.com/economic-impact-study-2022"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aacconomics.com/economic-impact-study-2022"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eoworks.org/our-work/cohorts/tapestry-projec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A0E123-27C8-4BE1-A523-885E1B7BB15D}"/>
              </a:ext>
            </a:extLst>
          </p:cNvPr>
          <p:cNvPicPr>
            <a:picLocks noChangeAspect="1"/>
          </p:cNvPicPr>
          <p:nvPr/>
        </p:nvPicPr>
        <p:blipFill>
          <a:blip r:embed="rId3"/>
          <a:stretch>
            <a:fillRect/>
          </a:stretch>
        </p:blipFill>
        <p:spPr>
          <a:xfrm>
            <a:off x="-92766" y="1294258"/>
            <a:ext cx="4997885" cy="5351394"/>
          </a:xfrm>
          <a:prstGeom prst="rect">
            <a:avLst/>
          </a:prstGeom>
        </p:spPr>
      </p:pic>
      <p:sp>
        <p:nvSpPr>
          <p:cNvPr id="2" name="Title 1">
            <a:extLst>
              <a:ext uri="{FF2B5EF4-FFF2-40B4-BE49-F238E27FC236}">
                <a16:creationId xmlns:a16="http://schemas.microsoft.com/office/drawing/2014/main" id="{FFD07383-0395-4240-8DC5-E5E94188E24B}"/>
              </a:ext>
            </a:extLst>
          </p:cNvPr>
          <p:cNvSpPr>
            <a:spLocks noGrp="1"/>
          </p:cNvSpPr>
          <p:nvPr>
            <p:ph type="ctrTitle"/>
          </p:nvPr>
        </p:nvSpPr>
        <p:spPr>
          <a:xfrm>
            <a:off x="267222" y="2964773"/>
            <a:ext cx="11924778" cy="2387600"/>
          </a:xfrm>
        </p:spPr>
        <p:txBody>
          <a:bodyPr>
            <a:noAutofit/>
          </a:bodyPr>
          <a:lstStyle/>
          <a:p>
            <a:br>
              <a:rPr lang="en-US" sz="2800" dirty="0">
                <a:latin typeface="Open Sans" pitchFamily="2" charset="0"/>
                <a:ea typeface="Open Sans" pitchFamily="2" charset="0"/>
                <a:cs typeface="Open Sans" pitchFamily="2" charset="0"/>
              </a:rPr>
            </a:br>
            <a:br>
              <a:rPr lang="en-US" sz="2800" dirty="0">
                <a:latin typeface="Open Sans" pitchFamily="2" charset="0"/>
                <a:ea typeface="Open Sans" pitchFamily="2" charset="0"/>
                <a:cs typeface="Open Sans" pitchFamily="2" charset="0"/>
              </a:rPr>
            </a:br>
            <a:br>
              <a:rPr lang="en-US" sz="2800" dirty="0">
                <a:latin typeface="Open Sans" pitchFamily="2" charset="0"/>
                <a:ea typeface="Open Sans" pitchFamily="2" charset="0"/>
                <a:cs typeface="Open Sans" pitchFamily="2" charset="0"/>
              </a:rPr>
            </a:br>
            <a:br>
              <a:rPr lang="en-US" sz="2800" dirty="0">
                <a:latin typeface="Open Sans" pitchFamily="2" charset="0"/>
                <a:ea typeface="Open Sans" pitchFamily="2" charset="0"/>
                <a:cs typeface="Open Sans" pitchFamily="2" charset="0"/>
              </a:rPr>
            </a:br>
            <a:r>
              <a:rPr lang="en-US" sz="3600" dirty="0">
                <a:latin typeface="Open Sans" pitchFamily="2" charset="0"/>
                <a:ea typeface="Open Sans" pitchFamily="2" charset="0"/>
                <a:cs typeface="Open Sans" pitchFamily="2" charset="0"/>
              </a:rPr>
              <a:t>Economic Impact of Black-Owned Businesses in Ohio</a:t>
            </a:r>
            <a:br>
              <a:rPr lang="en-US" sz="3600" dirty="0">
                <a:latin typeface="Open Sans" pitchFamily="2" charset="0"/>
                <a:ea typeface="Open Sans" pitchFamily="2" charset="0"/>
                <a:cs typeface="Open Sans" pitchFamily="2" charset="0"/>
              </a:rPr>
            </a:br>
            <a:br>
              <a:rPr lang="en-US" sz="3600" dirty="0">
                <a:latin typeface="Open Sans" pitchFamily="2" charset="0"/>
                <a:ea typeface="Open Sans" pitchFamily="2" charset="0"/>
                <a:cs typeface="Open Sans" pitchFamily="2" charset="0"/>
              </a:rPr>
            </a:br>
            <a:r>
              <a:rPr lang="en-US" sz="3200" dirty="0" err="1"/>
              <a:t>Ohio</a:t>
            </a:r>
            <a:r>
              <a:rPr lang="en-US" sz="3200" dirty="0"/>
              <a:t> Black Expo Level Up Business Conference</a:t>
            </a:r>
            <a:br>
              <a:rPr lang="en-US" sz="3200" dirty="0"/>
            </a:br>
            <a:br>
              <a:rPr lang="en-US" sz="2800" dirty="0">
                <a:latin typeface="Open Sans" pitchFamily="2" charset="0"/>
                <a:ea typeface="Open Sans" pitchFamily="2" charset="0"/>
                <a:cs typeface="Open Sans" pitchFamily="2" charset="0"/>
              </a:rPr>
            </a:br>
            <a:r>
              <a:rPr lang="en-US" sz="2400" dirty="0">
                <a:latin typeface="Open Sans" pitchFamily="2" charset="0"/>
                <a:ea typeface="Open Sans" pitchFamily="2" charset="0"/>
                <a:cs typeface="Open Sans" pitchFamily="2" charset="0"/>
              </a:rPr>
              <a:t>David Mahon, Ph.D.</a:t>
            </a:r>
            <a:br>
              <a:rPr lang="en-US" sz="2800" dirty="0">
                <a:latin typeface="Open Sans" pitchFamily="2" charset="0"/>
                <a:ea typeface="Open Sans" pitchFamily="2" charset="0"/>
                <a:cs typeface="Open Sans" pitchFamily="2" charset="0"/>
              </a:rPr>
            </a:br>
            <a:endParaRPr lang="en-US" sz="2800" dirty="0">
              <a:latin typeface="Open Sans" pitchFamily="2" charset="0"/>
              <a:ea typeface="Open Sans" pitchFamily="2" charset="0"/>
              <a:cs typeface="Open Sans" pitchFamily="2" charset="0"/>
            </a:endParaRPr>
          </a:p>
        </p:txBody>
      </p:sp>
      <p:sp>
        <p:nvSpPr>
          <p:cNvPr id="3" name="Subtitle 2">
            <a:extLst>
              <a:ext uri="{FF2B5EF4-FFF2-40B4-BE49-F238E27FC236}">
                <a16:creationId xmlns:a16="http://schemas.microsoft.com/office/drawing/2014/main" id="{EBCDDB74-AF83-45E1-B380-3A74369510A3}"/>
              </a:ext>
            </a:extLst>
          </p:cNvPr>
          <p:cNvSpPr>
            <a:spLocks noGrp="1"/>
          </p:cNvSpPr>
          <p:nvPr>
            <p:ph type="subTitle" idx="1"/>
          </p:nvPr>
        </p:nvSpPr>
        <p:spPr>
          <a:xfrm>
            <a:off x="1524000" y="5099958"/>
            <a:ext cx="9144000" cy="1217745"/>
          </a:xfrm>
        </p:spPr>
        <p:txBody>
          <a:bodyPr/>
          <a:lstStyle/>
          <a:p>
            <a:r>
              <a:rPr lang="en-US" dirty="0"/>
              <a:t>May 25, 2023</a:t>
            </a:r>
          </a:p>
        </p:txBody>
      </p:sp>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711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BD10D5-758F-44C1-B57A-885F4083664E}"/>
              </a:ext>
            </a:extLst>
          </p:cNvPr>
          <p:cNvPicPr>
            <a:picLocks noChangeAspect="1"/>
          </p:cNvPicPr>
          <p:nvPr/>
        </p:nvPicPr>
        <p:blipFill>
          <a:blip r:embed="rId2"/>
          <a:stretch>
            <a:fillRect/>
          </a:stretch>
        </p:blipFill>
        <p:spPr>
          <a:xfrm>
            <a:off x="4069281" y="1536295"/>
            <a:ext cx="4053438" cy="4332693"/>
          </a:xfrm>
          <a:prstGeom prst="rect">
            <a:avLst/>
          </a:prstGeom>
        </p:spPr>
      </p:pic>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5399533" y="3054991"/>
            <a:ext cx="1558740" cy="7792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dirty="0">
                <a:solidFill>
                  <a:schemeClr val="bg1"/>
                </a:solidFill>
                <a:latin typeface="Roboto"/>
                <a:ea typeface="Times New Roman" panose="02020603050405020304" pitchFamily="18" charset="0"/>
                <a:cs typeface="Arial" panose="020B0604020202020204" pitchFamily="34" charset="0"/>
              </a:rPr>
              <a:t>80%</a:t>
            </a:r>
            <a:endParaRPr lang="en-US" dirty="0">
              <a:solidFill>
                <a:schemeClr val="bg1"/>
              </a:solidFill>
              <a:latin typeface="Open Sans" pitchFamily="2" charset="0"/>
              <a:ea typeface="Open Sans" pitchFamily="2" charset="0"/>
              <a:cs typeface="Open Sans" pitchFamily="2" charset="0"/>
            </a:endParaRPr>
          </a:p>
        </p:txBody>
      </p:sp>
      <p:sp>
        <p:nvSpPr>
          <p:cNvPr id="2" name="Oval 1">
            <a:extLst>
              <a:ext uri="{FF2B5EF4-FFF2-40B4-BE49-F238E27FC236}">
                <a16:creationId xmlns:a16="http://schemas.microsoft.com/office/drawing/2014/main" id="{284E19FF-CDAC-48E1-B7D7-E46AE68AE737}"/>
              </a:ext>
            </a:extLst>
          </p:cNvPr>
          <p:cNvSpPr/>
          <p:nvPr/>
        </p:nvSpPr>
        <p:spPr>
          <a:xfrm>
            <a:off x="5610005" y="3963194"/>
            <a:ext cx="224398" cy="21124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40A964-0A0B-4638-A058-9C014747DACB}"/>
              </a:ext>
            </a:extLst>
          </p:cNvPr>
          <p:cNvSpPr/>
          <p:nvPr/>
        </p:nvSpPr>
        <p:spPr>
          <a:xfrm>
            <a:off x="4399645" y="4731424"/>
            <a:ext cx="224398" cy="21124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0E34D9-69B2-4DBB-AAE4-7EDE0BF835C1}"/>
              </a:ext>
            </a:extLst>
          </p:cNvPr>
          <p:cNvSpPr/>
          <p:nvPr/>
        </p:nvSpPr>
        <p:spPr>
          <a:xfrm>
            <a:off x="6733875" y="2249359"/>
            <a:ext cx="224398" cy="21124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467E17-9C95-4C88-83D9-C02EBF84E7FF}"/>
              </a:ext>
            </a:extLst>
          </p:cNvPr>
          <p:cNvSpPr txBox="1"/>
          <p:nvPr/>
        </p:nvSpPr>
        <p:spPr>
          <a:xfrm>
            <a:off x="5826237" y="3867687"/>
            <a:ext cx="1971923" cy="369332"/>
          </a:xfrm>
          <a:prstGeom prst="rect">
            <a:avLst/>
          </a:prstGeom>
          <a:noFill/>
        </p:spPr>
        <p:txBody>
          <a:bodyPr wrap="square" rtlCol="0">
            <a:spAutoFit/>
          </a:bodyPr>
          <a:lstStyle/>
          <a:p>
            <a:r>
              <a:rPr lang="en-US" dirty="0">
                <a:solidFill>
                  <a:schemeClr val="bg1"/>
                </a:solidFill>
              </a:rPr>
              <a:t>Columbus</a:t>
            </a:r>
          </a:p>
        </p:txBody>
      </p:sp>
      <p:sp>
        <p:nvSpPr>
          <p:cNvPr id="15" name="TextBox 14">
            <a:extLst>
              <a:ext uri="{FF2B5EF4-FFF2-40B4-BE49-F238E27FC236}">
                <a16:creationId xmlns:a16="http://schemas.microsoft.com/office/drawing/2014/main" id="{56653602-303B-4096-AE1D-346A48CA8992}"/>
              </a:ext>
            </a:extLst>
          </p:cNvPr>
          <p:cNvSpPr txBox="1"/>
          <p:nvPr/>
        </p:nvSpPr>
        <p:spPr>
          <a:xfrm>
            <a:off x="6948200" y="2165585"/>
            <a:ext cx="1971923" cy="369332"/>
          </a:xfrm>
          <a:prstGeom prst="rect">
            <a:avLst/>
          </a:prstGeom>
          <a:noFill/>
        </p:spPr>
        <p:txBody>
          <a:bodyPr wrap="square" rtlCol="0">
            <a:spAutoFit/>
          </a:bodyPr>
          <a:lstStyle/>
          <a:p>
            <a:r>
              <a:rPr lang="en-US" dirty="0">
                <a:solidFill>
                  <a:schemeClr val="bg1"/>
                </a:solidFill>
              </a:rPr>
              <a:t>Cleveland</a:t>
            </a:r>
          </a:p>
        </p:txBody>
      </p:sp>
      <p:sp>
        <p:nvSpPr>
          <p:cNvPr id="16" name="TextBox 15">
            <a:extLst>
              <a:ext uri="{FF2B5EF4-FFF2-40B4-BE49-F238E27FC236}">
                <a16:creationId xmlns:a16="http://schemas.microsoft.com/office/drawing/2014/main" id="{45B840FB-1E3A-4501-987B-BC96A9C2BEC3}"/>
              </a:ext>
            </a:extLst>
          </p:cNvPr>
          <p:cNvSpPr txBox="1"/>
          <p:nvPr/>
        </p:nvSpPr>
        <p:spPr>
          <a:xfrm>
            <a:off x="4624043" y="4639850"/>
            <a:ext cx="1971923" cy="369332"/>
          </a:xfrm>
          <a:prstGeom prst="rect">
            <a:avLst/>
          </a:prstGeom>
          <a:noFill/>
        </p:spPr>
        <p:txBody>
          <a:bodyPr wrap="square" rtlCol="0">
            <a:spAutoFit/>
          </a:bodyPr>
          <a:lstStyle/>
          <a:p>
            <a:r>
              <a:rPr lang="en-US" dirty="0">
                <a:solidFill>
                  <a:schemeClr val="bg1"/>
                </a:solidFill>
              </a:rPr>
              <a:t>Cincinnati</a:t>
            </a:r>
          </a:p>
        </p:txBody>
      </p:sp>
    </p:spTree>
    <p:extLst>
      <p:ext uri="{BB962C8B-B14F-4D97-AF65-F5344CB8AC3E}">
        <p14:creationId xmlns:p14="http://schemas.microsoft.com/office/powerpoint/2010/main" val="213820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Our Work: </a:t>
            </a:r>
            <a:r>
              <a:rPr lang="en-US" dirty="0">
                <a:latin typeface="Open Sans" pitchFamily="2" charset="0"/>
                <a:ea typeface="Open Sans" pitchFamily="2" charset="0"/>
                <a:cs typeface="Open Sans" pitchFamily="2" charset="0"/>
                <a:hlinkClick r:id="rId3"/>
              </a:rPr>
              <a:t>Economic Impact in SW Ohio</a:t>
            </a: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2" name="Picture 1">
            <a:hlinkClick r:id="rId4" action="ppaction://hlinkfile"/>
            <a:extLst>
              <a:ext uri="{FF2B5EF4-FFF2-40B4-BE49-F238E27FC236}">
                <a16:creationId xmlns:a16="http://schemas.microsoft.com/office/drawing/2014/main" id="{3FA293F0-FFE8-4A05-93E0-3152AAE3AB71}"/>
              </a:ext>
            </a:extLst>
          </p:cNvPr>
          <p:cNvPicPr>
            <a:picLocks noChangeAspect="1"/>
          </p:cNvPicPr>
          <p:nvPr/>
        </p:nvPicPr>
        <p:blipFill rotWithShape="1">
          <a:blip r:embed="rId5"/>
          <a:srcRect l="28720" t="53681" r="30048" b="21971"/>
          <a:stretch/>
        </p:blipFill>
        <p:spPr>
          <a:xfrm>
            <a:off x="2760029" y="2459888"/>
            <a:ext cx="6352164" cy="2344385"/>
          </a:xfrm>
          <a:prstGeom prst="rect">
            <a:avLst/>
          </a:prstGeom>
        </p:spPr>
      </p:pic>
    </p:spTree>
    <p:extLst>
      <p:ext uri="{BB962C8B-B14F-4D97-AF65-F5344CB8AC3E}">
        <p14:creationId xmlns:p14="http://schemas.microsoft.com/office/powerpoint/2010/main" val="275114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Our Work: </a:t>
            </a:r>
            <a:r>
              <a:rPr lang="en-US" dirty="0">
                <a:latin typeface="Open Sans" pitchFamily="2" charset="0"/>
                <a:ea typeface="Open Sans" pitchFamily="2" charset="0"/>
                <a:cs typeface="Open Sans" pitchFamily="2" charset="0"/>
                <a:hlinkClick r:id="rId3"/>
              </a:rPr>
              <a:t>Economic Impact in SW Ohio</a:t>
            </a: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3" name="Picture 2">
            <a:extLst>
              <a:ext uri="{FF2B5EF4-FFF2-40B4-BE49-F238E27FC236}">
                <a16:creationId xmlns:a16="http://schemas.microsoft.com/office/drawing/2014/main" id="{62E0B7EC-A836-45F3-92A1-15E9C5633E45}"/>
              </a:ext>
            </a:extLst>
          </p:cNvPr>
          <p:cNvPicPr>
            <a:picLocks noChangeAspect="1"/>
          </p:cNvPicPr>
          <p:nvPr/>
        </p:nvPicPr>
        <p:blipFill rotWithShape="1">
          <a:blip r:embed="rId4"/>
          <a:srcRect l="15808" t="45681" r="15641" b="18333"/>
          <a:stretch/>
        </p:blipFill>
        <p:spPr>
          <a:xfrm>
            <a:off x="2335033" y="2494526"/>
            <a:ext cx="7521934" cy="2467886"/>
          </a:xfrm>
          <a:prstGeom prst="rect">
            <a:avLst/>
          </a:prstGeom>
        </p:spPr>
      </p:pic>
    </p:spTree>
    <p:extLst>
      <p:ext uri="{BB962C8B-B14F-4D97-AF65-F5344CB8AC3E}">
        <p14:creationId xmlns:p14="http://schemas.microsoft.com/office/powerpoint/2010/main" val="344376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Our Work: </a:t>
            </a:r>
            <a:r>
              <a:rPr lang="en-US" dirty="0">
                <a:latin typeface="Open Sans" pitchFamily="2" charset="0"/>
                <a:ea typeface="Open Sans" pitchFamily="2" charset="0"/>
                <a:cs typeface="Open Sans" pitchFamily="2" charset="0"/>
                <a:hlinkClick r:id="rId3"/>
              </a:rPr>
              <a:t>Economic Impact in SW Ohio</a:t>
            </a: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2" name="Picture 1">
            <a:extLst>
              <a:ext uri="{FF2B5EF4-FFF2-40B4-BE49-F238E27FC236}">
                <a16:creationId xmlns:a16="http://schemas.microsoft.com/office/drawing/2014/main" id="{EBB3FF79-48AD-42EB-BFFA-13D208DA4778}"/>
              </a:ext>
            </a:extLst>
          </p:cNvPr>
          <p:cNvPicPr>
            <a:picLocks noChangeAspect="1"/>
          </p:cNvPicPr>
          <p:nvPr/>
        </p:nvPicPr>
        <p:blipFill>
          <a:blip r:embed="rId4"/>
          <a:stretch>
            <a:fillRect/>
          </a:stretch>
        </p:blipFill>
        <p:spPr>
          <a:xfrm>
            <a:off x="2687913" y="2349058"/>
            <a:ext cx="6816173" cy="3090817"/>
          </a:xfrm>
          <a:prstGeom prst="rect">
            <a:avLst/>
          </a:prstGeom>
        </p:spPr>
      </p:pic>
    </p:spTree>
    <p:extLst>
      <p:ext uri="{BB962C8B-B14F-4D97-AF65-F5344CB8AC3E}">
        <p14:creationId xmlns:p14="http://schemas.microsoft.com/office/powerpoint/2010/main" val="406692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Challenges</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sp>
        <p:nvSpPr>
          <p:cNvPr id="8" name="Content Placeholder 10">
            <a:extLst>
              <a:ext uri="{FF2B5EF4-FFF2-40B4-BE49-F238E27FC236}">
                <a16:creationId xmlns:a16="http://schemas.microsoft.com/office/drawing/2014/main" id="{57F7045C-5720-4265-B90E-3206384A20C1}"/>
              </a:ext>
            </a:extLst>
          </p:cNvPr>
          <p:cNvSpPr txBox="1">
            <a:spLocks/>
          </p:cNvSpPr>
          <p:nvPr/>
        </p:nvSpPr>
        <p:spPr>
          <a:xfrm>
            <a:off x="363110" y="2441050"/>
            <a:ext cx="11238768" cy="3689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Open Sans" pitchFamily="2" charset="0"/>
                <a:ea typeface="Open Sans" pitchFamily="2" charset="0"/>
                <a:cs typeface="Open Sans" pitchFamily="2" charset="0"/>
              </a:rPr>
              <a:t>Access to Capital  - More likely to be denied, more likely to not apply, higher interest rates when they do.</a:t>
            </a:r>
          </a:p>
          <a:p>
            <a:pPr algn="l"/>
            <a:endParaRPr lang="en-US" dirty="0">
              <a:latin typeface="Open Sans" pitchFamily="2" charset="0"/>
              <a:ea typeface="Open Sans" pitchFamily="2" charset="0"/>
              <a:cs typeface="Open Sans" pitchFamily="2" charset="0"/>
            </a:endParaRPr>
          </a:p>
          <a:p>
            <a:pPr algn="l"/>
            <a:r>
              <a:rPr lang="en-US" dirty="0">
                <a:latin typeface="Open Sans" pitchFamily="2" charset="0"/>
                <a:ea typeface="Open Sans" pitchFamily="2" charset="0"/>
                <a:cs typeface="Open Sans" pitchFamily="2" charset="0"/>
              </a:rPr>
              <a:t>Widespread discrimination in operations.</a:t>
            </a:r>
          </a:p>
          <a:p>
            <a:pPr algn="l"/>
            <a:endParaRPr lang="en-US" dirty="0">
              <a:latin typeface="Open Sans" pitchFamily="2" charset="0"/>
              <a:ea typeface="Open Sans" pitchFamily="2" charset="0"/>
              <a:cs typeface="Open Sans" pitchFamily="2" charset="0"/>
            </a:endParaRPr>
          </a:p>
          <a:p>
            <a:pPr algn="l"/>
            <a:r>
              <a:rPr lang="en-US" dirty="0">
                <a:latin typeface="Open Sans" pitchFamily="2" charset="0"/>
                <a:ea typeface="Open Sans" pitchFamily="2" charset="0"/>
                <a:cs typeface="Open Sans" pitchFamily="2" charset="0"/>
              </a:rPr>
              <a:t>Most concerned about financial health of the business</a:t>
            </a:r>
          </a:p>
        </p:txBody>
      </p:sp>
    </p:spTree>
    <p:extLst>
      <p:ext uri="{BB962C8B-B14F-4D97-AF65-F5344CB8AC3E}">
        <p14:creationId xmlns:p14="http://schemas.microsoft.com/office/powerpoint/2010/main" val="108709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426325" y="5912039"/>
            <a:ext cx="11112337"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Who is driving Black business growth? Insights from the latest data on Black-owned businesses</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Brookings</a:t>
            </a: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5867232" y="1871603"/>
            <a:ext cx="6211324" cy="39248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Open Sans" pitchFamily="2" charset="0"/>
                <a:ea typeface="Open Sans" pitchFamily="2" charset="0"/>
                <a:cs typeface="Open Sans" pitchFamily="2" charset="0"/>
              </a:rPr>
              <a:t>Black-owned business growth is fueled in part by Black women.</a:t>
            </a:r>
          </a:p>
          <a:p>
            <a:pPr algn="l"/>
            <a:endParaRPr lang="en-US" dirty="0">
              <a:latin typeface="Open Sans" pitchFamily="2" charset="0"/>
              <a:ea typeface="Open Sans" pitchFamily="2" charset="0"/>
              <a:cs typeface="Open Sans" pitchFamily="2" charset="0"/>
            </a:endParaRPr>
          </a:p>
          <a:p>
            <a:pPr algn="l"/>
            <a:r>
              <a:rPr lang="en-US" dirty="0">
                <a:latin typeface="Open Sans" pitchFamily="2" charset="0"/>
                <a:ea typeface="Open Sans" pitchFamily="2" charset="0"/>
                <a:cs typeface="Open Sans" pitchFamily="2" charset="0"/>
              </a:rPr>
              <a:t>“17% of all Black women in the U.S. are in the process of starting or running a new business, compared to 10% of white men and 15% of white women. In 2017, Black women-owned over 19% of all women-owned businesses—above their proportional representation within the U.S.” – (Brookings, 2023)</a:t>
            </a:r>
          </a:p>
          <a:p>
            <a:pPr algn="l"/>
            <a:endParaRPr lang="en-US" dirty="0">
              <a:latin typeface="Open Sans" pitchFamily="2" charset="0"/>
              <a:ea typeface="Open Sans" pitchFamily="2" charset="0"/>
              <a:cs typeface="Open Sans" pitchFamily="2" charset="0"/>
            </a:endParaRPr>
          </a:p>
        </p:txBody>
      </p:sp>
      <p:sp>
        <p:nvSpPr>
          <p:cNvPr id="8" name="Content Placeholder 10">
            <a:extLst>
              <a:ext uri="{FF2B5EF4-FFF2-40B4-BE49-F238E27FC236}">
                <a16:creationId xmlns:a16="http://schemas.microsoft.com/office/drawing/2014/main" id="{57F7045C-5720-4265-B90E-3206384A20C1}"/>
              </a:ext>
            </a:extLst>
          </p:cNvPr>
          <p:cNvSpPr txBox="1">
            <a:spLocks/>
          </p:cNvSpPr>
          <p:nvPr/>
        </p:nvSpPr>
        <p:spPr>
          <a:xfrm>
            <a:off x="363110" y="2441050"/>
            <a:ext cx="11238768" cy="3689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p:txBody>
      </p:sp>
      <p:pic>
        <p:nvPicPr>
          <p:cNvPr id="9" name="Picture 8">
            <a:extLst>
              <a:ext uri="{FF2B5EF4-FFF2-40B4-BE49-F238E27FC236}">
                <a16:creationId xmlns:a16="http://schemas.microsoft.com/office/drawing/2014/main" id="{023B4EC0-735F-468A-BFA3-A39697578A37}"/>
              </a:ext>
            </a:extLst>
          </p:cNvPr>
          <p:cNvPicPr>
            <a:picLocks noChangeAspect="1"/>
          </p:cNvPicPr>
          <p:nvPr/>
        </p:nvPicPr>
        <p:blipFill>
          <a:blip r:embed="rId3"/>
          <a:stretch>
            <a:fillRect/>
          </a:stretch>
        </p:blipFill>
        <p:spPr>
          <a:xfrm>
            <a:off x="103367" y="1871604"/>
            <a:ext cx="5763865" cy="3811588"/>
          </a:xfrm>
          <a:prstGeom prst="rect">
            <a:avLst/>
          </a:prstGeom>
        </p:spPr>
      </p:pic>
    </p:spTree>
    <p:extLst>
      <p:ext uri="{BB962C8B-B14F-4D97-AF65-F5344CB8AC3E}">
        <p14:creationId xmlns:p14="http://schemas.microsoft.com/office/powerpoint/2010/main" val="362327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9432881" y="5735637"/>
            <a:ext cx="1935145" cy="374270"/>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pathto1555.org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pic>
        <p:nvPicPr>
          <p:cNvPr id="2" name="Picture 1">
            <a:extLst>
              <a:ext uri="{FF2B5EF4-FFF2-40B4-BE49-F238E27FC236}">
                <a16:creationId xmlns:a16="http://schemas.microsoft.com/office/drawing/2014/main" id="{A0CF8FAD-845E-4443-A954-F2F49F2FEE6E}"/>
              </a:ext>
            </a:extLst>
          </p:cNvPr>
          <p:cNvPicPr>
            <a:picLocks noChangeAspect="1"/>
          </p:cNvPicPr>
          <p:nvPr/>
        </p:nvPicPr>
        <p:blipFill rotWithShape="1">
          <a:blip r:embed="rId3"/>
          <a:srcRect l="20459" t="24489" r="21062" b="28935"/>
          <a:stretch/>
        </p:blipFill>
        <p:spPr>
          <a:xfrm>
            <a:off x="2805906" y="1639928"/>
            <a:ext cx="6416703" cy="3194162"/>
          </a:xfrm>
          <a:prstGeom prst="rect">
            <a:avLst/>
          </a:prstGeom>
        </p:spPr>
      </p:pic>
      <p:sp>
        <p:nvSpPr>
          <p:cNvPr id="3" name="Rectangle 2">
            <a:extLst>
              <a:ext uri="{FF2B5EF4-FFF2-40B4-BE49-F238E27FC236}">
                <a16:creationId xmlns:a16="http://schemas.microsoft.com/office/drawing/2014/main" id="{80CCCAF0-1F0E-453F-AD41-9428046D5B37}"/>
              </a:ext>
            </a:extLst>
          </p:cNvPr>
          <p:cNvSpPr/>
          <p:nvPr/>
        </p:nvSpPr>
        <p:spPr>
          <a:xfrm>
            <a:off x="270344" y="4996975"/>
            <a:ext cx="11664564" cy="923330"/>
          </a:xfrm>
          <a:prstGeom prst="rect">
            <a:avLst/>
          </a:prstGeom>
        </p:spPr>
        <p:txBody>
          <a:bodyPr wrap="square">
            <a:spAutoFit/>
          </a:bodyPr>
          <a:lstStyle/>
          <a:p>
            <a:r>
              <a:rPr lang="en-US" dirty="0">
                <a:solidFill>
                  <a:srgbClr val="2F2E2E"/>
                </a:solidFill>
                <a:latin typeface="avenir-lt-w01_35-light1475496"/>
              </a:rPr>
              <a:t>Path to 15|55 is a collaborative initiative, among experts from every sector, designed to grow Black businesses and their communities </a:t>
            </a:r>
            <a:r>
              <a:rPr lang="en-US" dirty="0">
                <a:solidFill>
                  <a:srgbClr val="2F2E2E"/>
                </a:solidFill>
                <a:latin typeface="avenir-lt-w01_35-light1475496"/>
                <a:hlinkClick r:id="rId4"/>
              </a:rPr>
              <a:t>based on research</a:t>
            </a:r>
            <a:r>
              <a:rPr lang="en-US" dirty="0">
                <a:solidFill>
                  <a:srgbClr val="2F2E2E"/>
                </a:solidFill>
                <a:latin typeface="avenir-lt-w01_35-light1475496"/>
              </a:rPr>
              <a:t> that proves: if just 15% of Black-owned businesses are able to hire </a:t>
            </a:r>
            <a:r>
              <a:rPr lang="en-US" b="1" dirty="0">
                <a:solidFill>
                  <a:srgbClr val="2F2E2E"/>
                </a:solidFill>
                <a:latin typeface="avenir-lt-w01_35-light1475496"/>
              </a:rPr>
              <a:t>one more employee</a:t>
            </a:r>
            <a:r>
              <a:rPr lang="en-US" dirty="0">
                <a:solidFill>
                  <a:srgbClr val="2F2E2E"/>
                </a:solidFill>
                <a:latin typeface="avenir-lt-w01_35-light1475496"/>
              </a:rPr>
              <a:t>, the American economy could grow by $55 billion.</a:t>
            </a:r>
            <a:endParaRPr lang="en-US" dirty="0"/>
          </a:p>
        </p:txBody>
      </p:sp>
    </p:spTree>
    <p:extLst>
      <p:ext uri="{BB962C8B-B14F-4D97-AF65-F5344CB8AC3E}">
        <p14:creationId xmlns:p14="http://schemas.microsoft.com/office/powerpoint/2010/main" val="146281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316727" y="1390651"/>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Opportunities</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sp>
        <p:nvSpPr>
          <p:cNvPr id="8" name="Content Placeholder 10">
            <a:extLst>
              <a:ext uri="{FF2B5EF4-FFF2-40B4-BE49-F238E27FC236}">
                <a16:creationId xmlns:a16="http://schemas.microsoft.com/office/drawing/2014/main" id="{57F7045C-5720-4265-B90E-3206384A20C1}"/>
              </a:ext>
            </a:extLst>
          </p:cNvPr>
          <p:cNvSpPr txBox="1">
            <a:spLocks/>
          </p:cNvSpPr>
          <p:nvPr/>
        </p:nvSpPr>
        <p:spPr>
          <a:xfrm>
            <a:off x="363110" y="2441050"/>
            <a:ext cx="11238768" cy="3689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Join your local Chambers of Commerce</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Minority Business Development Agency (MBDA – United States)</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Encouraging Diversity Growth and Equity Program (EDGE – Ohio)</a:t>
            </a:r>
          </a:p>
        </p:txBody>
      </p:sp>
    </p:spTree>
    <p:extLst>
      <p:ext uri="{BB962C8B-B14F-4D97-AF65-F5344CB8AC3E}">
        <p14:creationId xmlns:p14="http://schemas.microsoft.com/office/powerpoint/2010/main" val="352992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pic>
        <p:nvPicPr>
          <p:cNvPr id="3074" name="Picture 2" descr="image012">
            <a:extLst>
              <a:ext uri="{FF2B5EF4-FFF2-40B4-BE49-F238E27FC236}">
                <a16:creationId xmlns:a16="http://schemas.microsoft.com/office/drawing/2014/main" id="{88E3CCC6-298A-440F-9CBF-3BE5DD0C9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350" y="351977"/>
            <a:ext cx="9559300" cy="615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70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1182DF86-5D94-48E9-A246-44402C53544B}"/>
              </a:ext>
            </a:extLst>
          </p:cNvPr>
          <p:cNvPicPr>
            <a:picLocks noChangeAspect="1"/>
          </p:cNvPicPr>
          <p:nvPr/>
        </p:nvPicPr>
        <p:blipFill rotWithShape="1">
          <a:blip r:embed="rId4"/>
          <a:srcRect l="7995" t="8000" r="9831" b="6898"/>
          <a:stretch/>
        </p:blipFill>
        <p:spPr>
          <a:xfrm>
            <a:off x="2751217" y="1405707"/>
            <a:ext cx="6689565" cy="4329930"/>
          </a:xfrm>
          <a:prstGeom prst="rect">
            <a:avLst/>
          </a:prstGeom>
        </p:spPr>
      </p:pic>
    </p:spTree>
    <p:extLst>
      <p:ext uri="{BB962C8B-B14F-4D97-AF65-F5344CB8AC3E}">
        <p14:creationId xmlns:p14="http://schemas.microsoft.com/office/powerpoint/2010/main" val="19313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algn="ctr"/>
            <a:endParaRPr lang="en-US" sz="4400" dirty="0"/>
          </a:p>
          <a:p>
            <a:pPr marL="0" indent="0" algn="ctr">
              <a:buNone/>
            </a:pPr>
            <a:r>
              <a:rPr lang="en-US" sz="4400" dirty="0"/>
              <a:t>Motivation</a:t>
            </a:r>
          </a:p>
        </p:txBody>
      </p:sp>
      <p:sp>
        <p:nvSpPr>
          <p:cNvPr id="12" name="Content Placeholder 10">
            <a:extLst>
              <a:ext uri="{FF2B5EF4-FFF2-40B4-BE49-F238E27FC236}">
                <a16:creationId xmlns:a16="http://schemas.microsoft.com/office/drawing/2014/main" id="{C38A63EE-4F74-4E01-BB7F-A0882DC4950B}"/>
              </a:ext>
            </a:extLst>
          </p:cNvPr>
          <p:cNvSpPr txBox="1">
            <a:spLocks/>
          </p:cNvSpPr>
          <p:nvPr/>
        </p:nvSpPr>
        <p:spPr>
          <a:xfrm>
            <a:off x="5429678" y="1257300"/>
            <a:ext cx="6172200" cy="4873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Open Sans" pitchFamily="2" charset="0"/>
                <a:ea typeface="Open Sans" pitchFamily="2" charset="0"/>
                <a:cs typeface="Open Sans" pitchFamily="2" charset="0"/>
              </a:rPr>
              <a:t>Why is this important?</a:t>
            </a:r>
          </a:p>
          <a:p>
            <a:endParaRPr lang="en-US" dirty="0">
              <a:latin typeface="Open Sans" pitchFamily="2" charset="0"/>
              <a:ea typeface="Open Sans" pitchFamily="2" charset="0"/>
              <a:cs typeface="Open Sans" pitchFamily="2" charset="0"/>
            </a:endParaRPr>
          </a:p>
          <a:p>
            <a:pPr algn="l"/>
            <a:r>
              <a:rPr lang="en-US" dirty="0">
                <a:latin typeface="Open Sans" pitchFamily="2" charset="0"/>
                <a:ea typeface="Open Sans" pitchFamily="2" charset="0"/>
                <a:cs typeface="Open Sans" pitchFamily="2" charset="0"/>
              </a:rPr>
              <a:t>Black-owned businesses play a crucial role in our society and economy. A key way to drive inclusive economic growth and increase wealth for Black people.</a:t>
            </a:r>
          </a:p>
          <a:p>
            <a:pPr algn="l"/>
            <a:endParaRPr lang="en-US" dirty="0">
              <a:latin typeface="Open Sans" pitchFamily="2" charset="0"/>
              <a:ea typeface="Open Sans" pitchFamily="2" charset="0"/>
              <a:cs typeface="Open Sans" pitchFamily="2" charset="0"/>
            </a:endParaRPr>
          </a:p>
          <a:p>
            <a:pPr algn="l"/>
            <a:r>
              <a:rPr lang="en-US" dirty="0">
                <a:latin typeface="Open Sans" pitchFamily="2" charset="0"/>
                <a:ea typeface="Open Sans" pitchFamily="2" charset="0"/>
                <a:cs typeface="Open Sans" pitchFamily="2" charset="0"/>
              </a:rPr>
              <a:t>Black entrepreneurs embody innovation, resilience, and creativity, all in in the face of adversity, hardship, and structural barriers. </a:t>
            </a: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89717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2" name="Content Placeholder 10">
            <a:extLst>
              <a:ext uri="{FF2B5EF4-FFF2-40B4-BE49-F238E27FC236}">
                <a16:creationId xmlns:a16="http://schemas.microsoft.com/office/drawing/2014/main" id="{C38A63EE-4F74-4E01-BB7F-A0882DC4950B}"/>
              </a:ext>
            </a:extLst>
          </p:cNvPr>
          <p:cNvSpPr txBox="1">
            <a:spLocks/>
          </p:cNvSpPr>
          <p:nvPr/>
        </p:nvSpPr>
        <p:spPr>
          <a:xfrm>
            <a:off x="5429678" y="1257300"/>
            <a:ext cx="6172200" cy="4873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Firms, Employees, Payroll, and Receipts for Black-owned Businesses in Ohio</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Our Work: Economic Impact in SW Ohio</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Challenges</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marL="342900" indent="-342900" algn="l">
              <a:buFont typeface="Arial" panose="020B0604020202020204" pitchFamily="34" charset="0"/>
              <a:buChar char="•"/>
            </a:pPr>
            <a:r>
              <a:rPr lang="en-US" dirty="0">
                <a:latin typeface="Open Sans" pitchFamily="2" charset="0"/>
                <a:ea typeface="Open Sans" pitchFamily="2" charset="0"/>
                <a:cs typeface="Open Sans" pitchFamily="2" charset="0"/>
              </a:rPr>
              <a:t>Progress and Opportunities</a:t>
            </a:r>
          </a:p>
          <a:p>
            <a:pPr marL="342900" indent="-342900" algn="l">
              <a:buFont typeface="Arial" panose="020B0604020202020204" pitchFamily="34" charset="0"/>
              <a:buChar char="•"/>
            </a:pPr>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2050" name="Picture 2" descr="https://economicsresearch.org/wp-content/uploads/2022/01/Black-Owned-Business-600x403.jpg">
            <a:extLst>
              <a:ext uri="{FF2B5EF4-FFF2-40B4-BE49-F238E27FC236}">
                <a16:creationId xmlns:a16="http://schemas.microsoft.com/office/drawing/2014/main" id="{608A08AF-299A-4449-8D8C-B17FFCEDB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28" y="1810345"/>
            <a:ext cx="4888834" cy="328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0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b="1" dirty="0">
                <a:solidFill>
                  <a:srgbClr val="C00000"/>
                </a:solidFill>
                <a:latin typeface="Open Sans" pitchFamily="2" charset="0"/>
                <a:ea typeface="Open Sans" pitchFamily="2" charset="0"/>
                <a:cs typeface="Open Sans" pitchFamily="2" charset="0"/>
              </a:rPr>
              <a:t>Firms</a:t>
            </a:r>
            <a:r>
              <a:rPr lang="en-US" dirty="0">
                <a:latin typeface="Open Sans" pitchFamily="2" charset="0"/>
                <a:ea typeface="Open Sans" pitchFamily="2" charset="0"/>
                <a:cs typeface="Open Sans" pitchFamily="2" charset="0"/>
              </a:rPr>
              <a:t>, Employees, Payroll, and Receipts for Black-owned Businesses in Ohio</a:t>
            </a: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8" name="Picture 7">
            <a:extLst>
              <a:ext uri="{FF2B5EF4-FFF2-40B4-BE49-F238E27FC236}">
                <a16:creationId xmlns:a16="http://schemas.microsoft.com/office/drawing/2014/main" id="{B927A302-1E31-4D11-A9DE-9E75B4462A86}"/>
              </a:ext>
            </a:extLst>
          </p:cNvPr>
          <p:cNvPicPr>
            <a:picLocks noChangeAspect="1"/>
          </p:cNvPicPr>
          <p:nvPr/>
        </p:nvPicPr>
        <p:blipFill rotWithShape="1">
          <a:blip r:embed="rId3"/>
          <a:srcRect l="12343" t="25160" r="35773" b="9865"/>
          <a:stretch/>
        </p:blipFill>
        <p:spPr>
          <a:xfrm>
            <a:off x="3162602" y="2200771"/>
            <a:ext cx="5547018" cy="4341668"/>
          </a:xfrm>
          <a:prstGeom prst="rect">
            <a:avLst/>
          </a:prstGeom>
        </p:spPr>
      </p:pic>
      <p:sp>
        <p:nvSpPr>
          <p:cNvPr id="7" name="Rectangle 6">
            <a:extLst>
              <a:ext uri="{FF2B5EF4-FFF2-40B4-BE49-F238E27FC236}">
                <a16:creationId xmlns:a16="http://schemas.microsoft.com/office/drawing/2014/main" id="{3972F85A-2810-4063-887B-D57349A63374}"/>
              </a:ext>
            </a:extLst>
          </p:cNvPr>
          <p:cNvSpPr/>
          <p:nvPr/>
        </p:nvSpPr>
        <p:spPr>
          <a:xfrm>
            <a:off x="8972018" y="3341535"/>
            <a:ext cx="2538981" cy="646331"/>
          </a:xfrm>
          <a:prstGeom prst="rect">
            <a:avLst/>
          </a:prstGeom>
        </p:spPr>
        <p:txBody>
          <a:bodyPr wrap="square">
            <a:spAutoFit/>
          </a:bodyPr>
          <a:lstStyle/>
          <a:p>
            <a:pPr algn="ctr"/>
            <a:r>
              <a:rPr lang="en-US" dirty="0">
                <a:latin typeface="Open Sans" pitchFamily="2" charset="0"/>
                <a:ea typeface="Open Sans" pitchFamily="2" charset="0"/>
                <a:cs typeface="Open Sans" pitchFamily="2" charset="0"/>
              </a:rPr>
              <a:t>4,206</a:t>
            </a:r>
          </a:p>
          <a:p>
            <a:pPr algn="ctr"/>
            <a:r>
              <a:rPr lang="en-US" dirty="0">
                <a:latin typeface="Open Sans" pitchFamily="2" charset="0"/>
                <a:ea typeface="Open Sans" pitchFamily="2" charset="0"/>
                <a:cs typeface="Open Sans" pitchFamily="2" charset="0"/>
              </a:rPr>
              <a:t>Employee Businesses</a:t>
            </a:r>
            <a:endParaRPr lang="en-US" dirty="0"/>
          </a:p>
        </p:txBody>
      </p:sp>
    </p:spTree>
    <p:extLst>
      <p:ext uri="{BB962C8B-B14F-4D97-AF65-F5344CB8AC3E}">
        <p14:creationId xmlns:p14="http://schemas.microsoft.com/office/powerpoint/2010/main" val="149413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Firms, </a:t>
            </a:r>
            <a:r>
              <a:rPr lang="en-US" b="1" dirty="0">
                <a:solidFill>
                  <a:srgbClr val="C00000"/>
                </a:solidFill>
                <a:latin typeface="Open Sans" pitchFamily="2" charset="0"/>
                <a:ea typeface="Open Sans" pitchFamily="2" charset="0"/>
                <a:cs typeface="Open Sans" pitchFamily="2" charset="0"/>
              </a:rPr>
              <a:t>Employees</a:t>
            </a:r>
            <a:r>
              <a:rPr lang="en-US" dirty="0">
                <a:latin typeface="Open Sans" pitchFamily="2" charset="0"/>
                <a:ea typeface="Open Sans" pitchFamily="2" charset="0"/>
                <a:cs typeface="Open Sans" pitchFamily="2" charset="0"/>
              </a:rPr>
              <a:t>, Payroll, and Receipts for Black-owned Businesses in Ohio</a:t>
            </a: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2" name="Picture 1">
            <a:extLst>
              <a:ext uri="{FF2B5EF4-FFF2-40B4-BE49-F238E27FC236}">
                <a16:creationId xmlns:a16="http://schemas.microsoft.com/office/drawing/2014/main" id="{DCA3F7EB-B598-4772-83E1-321E4518615F}"/>
              </a:ext>
            </a:extLst>
          </p:cNvPr>
          <p:cNvPicPr>
            <a:picLocks noChangeAspect="1"/>
          </p:cNvPicPr>
          <p:nvPr/>
        </p:nvPicPr>
        <p:blipFill rotWithShape="1">
          <a:blip r:embed="rId3"/>
          <a:srcRect l="12067" t="24927" r="33036" b="9772"/>
          <a:stretch/>
        </p:blipFill>
        <p:spPr>
          <a:xfrm>
            <a:off x="3094117" y="2277456"/>
            <a:ext cx="5877901" cy="4370013"/>
          </a:xfrm>
          <a:prstGeom prst="rect">
            <a:avLst/>
          </a:prstGeom>
        </p:spPr>
      </p:pic>
      <p:sp>
        <p:nvSpPr>
          <p:cNvPr id="9" name="Rectangle 8">
            <a:extLst>
              <a:ext uri="{FF2B5EF4-FFF2-40B4-BE49-F238E27FC236}">
                <a16:creationId xmlns:a16="http://schemas.microsoft.com/office/drawing/2014/main" id="{C2690348-8525-4916-8E47-497C2302FC1E}"/>
              </a:ext>
            </a:extLst>
          </p:cNvPr>
          <p:cNvSpPr/>
          <p:nvPr/>
        </p:nvSpPr>
        <p:spPr>
          <a:xfrm>
            <a:off x="8972018" y="3341535"/>
            <a:ext cx="2538981" cy="646331"/>
          </a:xfrm>
          <a:prstGeom prst="rect">
            <a:avLst/>
          </a:prstGeom>
        </p:spPr>
        <p:txBody>
          <a:bodyPr wrap="square">
            <a:spAutoFit/>
          </a:bodyPr>
          <a:lstStyle/>
          <a:p>
            <a:pPr algn="ctr"/>
            <a:r>
              <a:rPr lang="en-US" dirty="0">
                <a:latin typeface="Open Sans" pitchFamily="2" charset="0"/>
                <a:ea typeface="Open Sans" pitchFamily="2" charset="0"/>
                <a:cs typeface="Open Sans" pitchFamily="2" charset="0"/>
              </a:rPr>
              <a:t>55,112</a:t>
            </a:r>
          </a:p>
          <a:p>
            <a:pPr algn="ctr"/>
            <a:r>
              <a:rPr lang="en-US" dirty="0">
                <a:latin typeface="Open Sans" pitchFamily="2" charset="0"/>
                <a:ea typeface="Open Sans" pitchFamily="2" charset="0"/>
                <a:cs typeface="Open Sans" pitchFamily="2" charset="0"/>
              </a:rPr>
              <a:t>Employees</a:t>
            </a:r>
            <a:endParaRPr lang="en-US" dirty="0"/>
          </a:p>
        </p:txBody>
      </p:sp>
    </p:spTree>
    <p:extLst>
      <p:ext uri="{BB962C8B-B14F-4D97-AF65-F5344CB8AC3E}">
        <p14:creationId xmlns:p14="http://schemas.microsoft.com/office/powerpoint/2010/main" val="102085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Firms, Employees, </a:t>
            </a:r>
            <a:r>
              <a:rPr lang="en-US" b="1" dirty="0">
                <a:solidFill>
                  <a:srgbClr val="C00000"/>
                </a:solidFill>
                <a:latin typeface="Open Sans" pitchFamily="2" charset="0"/>
                <a:ea typeface="Open Sans" pitchFamily="2" charset="0"/>
                <a:cs typeface="Open Sans" pitchFamily="2" charset="0"/>
              </a:rPr>
              <a:t>Payroll</a:t>
            </a:r>
            <a:r>
              <a:rPr lang="en-US" dirty="0">
                <a:latin typeface="Open Sans" pitchFamily="2" charset="0"/>
                <a:ea typeface="Open Sans" pitchFamily="2" charset="0"/>
                <a:cs typeface="Open Sans" pitchFamily="2" charset="0"/>
              </a:rPr>
              <a:t>, and Receipts for Black-owned Businesses in Ohio</a:t>
            </a: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3" name="Picture 2">
            <a:extLst>
              <a:ext uri="{FF2B5EF4-FFF2-40B4-BE49-F238E27FC236}">
                <a16:creationId xmlns:a16="http://schemas.microsoft.com/office/drawing/2014/main" id="{FE6618C2-F3C6-49D9-B406-E2AD36A33BB0}"/>
              </a:ext>
            </a:extLst>
          </p:cNvPr>
          <p:cNvPicPr>
            <a:picLocks noChangeAspect="1"/>
          </p:cNvPicPr>
          <p:nvPr/>
        </p:nvPicPr>
        <p:blipFill rotWithShape="1">
          <a:blip r:embed="rId3"/>
          <a:srcRect l="12125" t="26398" r="32367" b="9797"/>
          <a:stretch/>
        </p:blipFill>
        <p:spPr>
          <a:xfrm>
            <a:off x="2881319" y="2166668"/>
            <a:ext cx="6090699" cy="4375771"/>
          </a:xfrm>
          <a:prstGeom prst="rect">
            <a:avLst/>
          </a:prstGeom>
        </p:spPr>
      </p:pic>
      <p:sp>
        <p:nvSpPr>
          <p:cNvPr id="9" name="Rectangle 8">
            <a:extLst>
              <a:ext uri="{FF2B5EF4-FFF2-40B4-BE49-F238E27FC236}">
                <a16:creationId xmlns:a16="http://schemas.microsoft.com/office/drawing/2014/main" id="{D0226395-7BFD-47B8-9A04-3026248AC535}"/>
              </a:ext>
            </a:extLst>
          </p:cNvPr>
          <p:cNvSpPr/>
          <p:nvPr/>
        </p:nvSpPr>
        <p:spPr>
          <a:xfrm>
            <a:off x="8972018" y="3341535"/>
            <a:ext cx="2538981" cy="646331"/>
          </a:xfrm>
          <a:prstGeom prst="rect">
            <a:avLst/>
          </a:prstGeom>
        </p:spPr>
        <p:txBody>
          <a:bodyPr wrap="square">
            <a:spAutoFit/>
          </a:bodyPr>
          <a:lstStyle/>
          <a:p>
            <a:pPr algn="ctr"/>
            <a:r>
              <a:rPr lang="en-US" dirty="0">
                <a:latin typeface="Open Sans" pitchFamily="2" charset="0"/>
                <a:ea typeface="Open Sans" pitchFamily="2" charset="0"/>
                <a:cs typeface="Open Sans" pitchFamily="2" charset="0"/>
              </a:rPr>
              <a:t>More than $1.5B</a:t>
            </a:r>
          </a:p>
          <a:p>
            <a:pPr algn="ctr"/>
            <a:r>
              <a:rPr lang="en-US" dirty="0">
                <a:latin typeface="Open Sans" pitchFamily="2" charset="0"/>
                <a:ea typeface="Open Sans" pitchFamily="2" charset="0"/>
                <a:cs typeface="Open Sans" pitchFamily="2" charset="0"/>
              </a:rPr>
              <a:t>Payroll</a:t>
            </a:r>
          </a:p>
        </p:txBody>
      </p:sp>
    </p:spTree>
    <p:extLst>
      <p:ext uri="{BB962C8B-B14F-4D97-AF65-F5344CB8AC3E}">
        <p14:creationId xmlns:p14="http://schemas.microsoft.com/office/powerpoint/2010/main" val="244808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270344" y="1257300"/>
            <a:ext cx="11331534" cy="4478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Firms, Employees, Payroll, and </a:t>
            </a:r>
            <a:r>
              <a:rPr lang="en-US" b="1" dirty="0">
                <a:solidFill>
                  <a:srgbClr val="C00000"/>
                </a:solidFill>
                <a:latin typeface="Open Sans" pitchFamily="2" charset="0"/>
                <a:ea typeface="Open Sans" pitchFamily="2" charset="0"/>
                <a:cs typeface="Open Sans" pitchFamily="2" charset="0"/>
              </a:rPr>
              <a:t>Receipts</a:t>
            </a:r>
            <a:r>
              <a:rPr lang="en-US" dirty="0">
                <a:latin typeface="Open Sans" pitchFamily="2" charset="0"/>
                <a:ea typeface="Open Sans" pitchFamily="2" charset="0"/>
                <a:cs typeface="Open Sans" pitchFamily="2" charset="0"/>
              </a:rPr>
              <a:t> for Black-owned Businesses in Ohio</a:t>
            </a:r>
          </a:p>
          <a:p>
            <a:pPr algn="l"/>
            <a:endParaRPr lang="en-US" dirty="0">
              <a:latin typeface="Open Sans" pitchFamily="2" charset="0"/>
              <a:ea typeface="Open Sans" pitchFamily="2" charset="0"/>
              <a:cs typeface="Open Sans" pitchFamily="2" charset="0"/>
            </a:endParaRPr>
          </a:p>
          <a:p>
            <a:pPr algn="l"/>
            <a:endParaRPr lang="en-US" dirty="0">
              <a:latin typeface="Open Sans" pitchFamily="2" charset="0"/>
              <a:ea typeface="Open Sans" pitchFamily="2" charset="0"/>
              <a:cs typeface="Open Sans" pitchFamily="2" charset="0"/>
            </a:endParaRPr>
          </a:p>
        </p:txBody>
      </p:sp>
      <p:pic>
        <p:nvPicPr>
          <p:cNvPr id="2" name="Picture 1">
            <a:extLst>
              <a:ext uri="{FF2B5EF4-FFF2-40B4-BE49-F238E27FC236}">
                <a16:creationId xmlns:a16="http://schemas.microsoft.com/office/drawing/2014/main" id="{14AC1D8D-B006-4EE2-9769-3A22613450BE}"/>
              </a:ext>
            </a:extLst>
          </p:cNvPr>
          <p:cNvPicPr>
            <a:picLocks noChangeAspect="1"/>
          </p:cNvPicPr>
          <p:nvPr/>
        </p:nvPicPr>
        <p:blipFill rotWithShape="1">
          <a:blip r:embed="rId3"/>
          <a:srcRect l="11763" t="25275" r="34396" b="10261"/>
          <a:stretch/>
        </p:blipFill>
        <p:spPr>
          <a:xfrm>
            <a:off x="2901345" y="2121513"/>
            <a:ext cx="5907819" cy="4420926"/>
          </a:xfrm>
          <a:prstGeom prst="rect">
            <a:avLst/>
          </a:prstGeom>
        </p:spPr>
      </p:pic>
      <p:sp>
        <p:nvSpPr>
          <p:cNvPr id="9" name="Rectangle 8">
            <a:extLst>
              <a:ext uri="{FF2B5EF4-FFF2-40B4-BE49-F238E27FC236}">
                <a16:creationId xmlns:a16="http://schemas.microsoft.com/office/drawing/2014/main" id="{F76E1AF4-A35C-44B0-9D01-6C91C010DCCE}"/>
              </a:ext>
            </a:extLst>
          </p:cNvPr>
          <p:cNvSpPr/>
          <p:nvPr/>
        </p:nvSpPr>
        <p:spPr>
          <a:xfrm>
            <a:off x="8972018" y="3341535"/>
            <a:ext cx="2538981" cy="646331"/>
          </a:xfrm>
          <a:prstGeom prst="rect">
            <a:avLst/>
          </a:prstGeom>
        </p:spPr>
        <p:txBody>
          <a:bodyPr wrap="square">
            <a:spAutoFit/>
          </a:bodyPr>
          <a:lstStyle/>
          <a:p>
            <a:pPr algn="ctr"/>
            <a:r>
              <a:rPr lang="en-US" dirty="0">
                <a:latin typeface="Open Sans" pitchFamily="2" charset="0"/>
                <a:ea typeface="Open Sans" pitchFamily="2" charset="0"/>
                <a:cs typeface="Open Sans" pitchFamily="2" charset="0"/>
              </a:rPr>
              <a:t>Receipts Exceeded $5B</a:t>
            </a:r>
            <a:endParaRPr lang="en-US" dirty="0"/>
          </a:p>
        </p:txBody>
      </p:sp>
    </p:spTree>
    <p:extLst>
      <p:ext uri="{BB962C8B-B14F-4D97-AF65-F5344CB8AC3E}">
        <p14:creationId xmlns:p14="http://schemas.microsoft.com/office/powerpoint/2010/main" val="201028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BD10D5-758F-44C1-B57A-885F4083664E}"/>
              </a:ext>
            </a:extLst>
          </p:cNvPr>
          <p:cNvPicPr>
            <a:picLocks noChangeAspect="1"/>
          </p:cNvPicPr>
          <p:nvPr/>
        </p:nvPicPr>
        <p:blipFill>
          <a:blip r:embed="rId2"/>
          <a:stretch>
            <a:fillRect/>
          </a:stretch>
        </p:blipFill>
        <p:spPr>
          <a:xfrm>
            <a:off x="4069281" y="1536295"/>
            <a:ext cx="4053438" cy="4332693"/>
          </a:xfrm>
          <a:prstGeom prst="rect">
            <a:avLst/>
          </a:prstGeom>
        </p:spPr>
      </p:pic>
      <p:pic>
        <p:nvPicPr>
          <p:cNvPr id="5" name="Picture 4">
            <a:extLst>
              <a:ext uri="{FF2B5EF4-FFF2-40B4-BE49-F238E27FC236}">
                <a16:creationId xmlns:a16="http://schemas.microsoft.com/office/drawing/2014/main" id="{14271E68-C9C4-4135-9C84-1565907FC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4" y="315561"/>
            <a:ext cx="5262002" cy="1091758"/>
          </a:xfrm>
          <a:prstGeom prst="rect">
            <a:avLst/>
          </a:prstGeom>
        </p:spPr>
      </p:pic>
      <p:sp>
        <p:nvSpPr>
          <p:cNvPr id="4" name="Rectangle 3">
            <a:extLst>
              <a:ext uri="{FF2B5EF4-FFF2-40B4-BE49-F238E27FC236}">
                <a16:creationId xmlns:a16="http://schemas.microsoft.com/office/drawing/2014/main" id="{DC71621A-F6FE-4C79-817B-F708B60DF265}"/>
              </a:ext>
            </a:extLst>
          </p:cNvPr>
          <p:cNvSpPr/>
          <p:nvPr/>
        </p:nvSpPr>
        <p:spPr>
          <a:xfrm>
            <a:off x="8972018" y="5735637"/>
            <a:ext cx="2856872" cy="773225"/>
          </a:xfrm>
          <a:prstGeom prst="rect">
            <a:avLst/>
          </a:prstGeom>
        </p:spPr>
        <p:txBody>
          <a:bodyPr wrap="none">
            <a:spAutoFit/>
          </a:bodyPr>
          <a:lstStyle/>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david.mahon@uc.edu</a:t>
            </a:r>
          </a:p>
          <a:p>
            <a:pPr algn="ctr">
              <a:lnSpc>
                <a:spcPct val="107000"/>
              </a:lnSpc>
              <a:spcAft>
                <a:spcPts val="800"/>
              </a:spcAft>
            </a:pPr>
            <a:r>
              <a:rPr lang="en-US" b="1" dirty="0">
                <a:solidFill>
                  <a:srgbClr val="C00000"/>
                </a:solidFill>
                <a:latin typeface="Open Sans" pitchFamily="2" charset="0"/>
                <a:ea typeface="Open Sans" pitchFamily="2" charset="0"/>
                <a:cs typeface="Open Sans" pitchFamily="2" charset="0"/>
              </a:rPr>
              <a:t>economicsresearch.org</a:t>
            </a:r>
            <a:endParaRPr lang="en-US" b="1" dirty="0">
              <a:solidFill>
                <a:srgbClr val="C00000"/>
              </a:solidFill>
              <a:effectLst/>
              <a:latin typeface="Open Sans" pitchFamily="2" charset="0"/>
              <a:ea typeface="Open Sans" pitchFamily="2" charset="0"/>
              <a:cs typeface="Open Sans" pitchFamily="2" charset="0"/>
            </a:endParaRPr>
          </a:p>
        </p:txBody>
      </p:sp>
      <p:sp>
        <p:nvSpPr>
          <p:cNvPr id="6" name="Frame 5">
            <a:extLst>
              <a:ext uri="{FF2B5EF4-FFF2-40B4-BE49-F238E27FC236}">
                <a16:creationId xmlns:a16="http://schemas.microsoft.com/office/drawing/2014/main" id="{062DE32E-5CAE-42CC-B3C0-94C0B4E69A89}"/>
              </a:ext>
            </a:extLst>
          </p:cNvPr>
          <p:cNvSpPr/>
          <p:nvPr/>
        </p:nvSpPr>
        <p:spPr>
          <a:xfrm>
            <a:off x="0" y="0"/>
            <a:ext cx="12192000" cy="6858000"/>
          </a:xfrm>
          <a:prstGeom prst="frame">
            <a:avLst>
              <a:gd name="adj1" fmla="val 13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1">
            <a:extLst>
              <a:ext uri="{FF2B5EF4-FFF2-40B4-BE49-F238E27FC236}">
                <a16:creationId xmlns:a16="http://schemas.microsoft.com/office/drawing/2014/main" id="{8F524B40-E085-43AF-8C26-1FCA27ED911B}"/>
              </a:ext>
            </a:extLst>
          </p:cNvPr>
          <p:cNvSpPr txBox="1">
            <a:spLocks/>
          </p:cNvSpPr>
          <p:nvPr/>
        </p:nvSpPr>
        <p:spPr>
          <a:xfrm>
            <a:off x="839788"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10" name="Content Placeholder 10">
            <a:extLst>
              <a:ext uri="{FF2B5EF4-FFF2-40B4-BE49-F238E27FC236}">
                <a16:creationId xmlns:a16="http://schemas.microsoft.com/office/drawing/2014/main" id="{9C42039B-1FFA-413F-9546-7E8CB59122AA}"/>
              </a:ext>
            </a:extLst>
          </p:cNvPr>
          <p:cNvSpPr txBox="1">
            <a:spLocks/>
          </p:cNvSpPr>
          <p:nvPr/>
        </p:nvSpPr>
        <p:spPr>
          <a:xfrm>
            <a:off x="4436828" y="2496710"/>
            <a:ext cx="3260035" cy="2266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latin typeface="Roboto"/>
                <a:ea typeface="Times New Roman" panose="02020603050405020304" pitchFamily="18" charset="0"/>
                <a:cs typeface="Arial" panose="020B0604020202020204" pitchFamily="34" charset="0"/>
              </a:rPr>
              <a:t>98,780 </a:t>
            </a:r>
            <a:r>
              <a:rPr lang="en-US" dirty="0" err="1">
                <a:solidFill>
                  <a:schemeClr val="bg1"/>
                </a:solidFill>
                <a:latin typeface="Roboto"/>
                <a:ea typeface="Times New Roman" panose="02020603050405020304" pitchFamily="18" charset="0"/>
                <a:cs typeface="Arial" panose="020B0604020202020204" pitchFamily="34" charset="0"/>
              </a:rPr>
              <a:t>nonemployer</a:t>
            </a:r>
            <a:r>
              <a:rPr lang="en-US" dirty="0">
                <a:solidFill>
                  <a:schemeClr val="bg1"/>
                </a:solidFill>
                <a:latin typeface="Roboto"/>
                <a:ea typeface="Times New Roman" panose="02020603050405020304" pitchFamily="18" charset="0"/>
                <a:cs typeface="Arial" panose="020B0604020202020204" pitchFamily="34" charset="0"/>
              </a:rPr>
              <a:t> Black-owned businesses with receipts totaling more than $2B in revenues. (2019)</a:t>
            </a:r>
            <a:endParaRPr lang="en-US"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702196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d7e34b0-54fa-4070-80f4-874d806d74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03C70113B5254D9A28C5E38EEA6808" ma:contentTypeVersion="15" ma:contentTypeDescription="Create a new document." ma:contentTypeScope="" ma:versionID="0e0d192798a83526d672b4c996fc87ae">
  <xsd:schema xmlns:xsd="http://www.w3.org/2001/XMLSchema" xmlns:xs="http://www.w3.org/2001/XMLSchema" xmlns:p="http://schemas.microsoft.com/office/2006/metadata/properties" xmlns:ns3="4d7e34b0-54fa-4070-80f4-874d806d74dd" xmlns:ns4="2cdc5a9a-b89f-4d33-89c7-41b1bbc17edb" targetNamespace="http://schemas.microsoft.com/office/2006/metadata/properties" ma:root="true" ma:fieldsID="8a8097df0e8488ed88f398d14a9c59cd" ns3:_="" ns4:_="">
    <xsd:import namespace="4d7e34b0-54fa-4070-80f4-874d806d74dd"/>
    <xsd:import namespace="2cdc5a9a-b89f-4d33-89c7-41b1bbc17ed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e34b0-54fa-4070-80f4-874d806d7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dc5a9a-b89f-4d33-89c7-41b1bbc17ed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BA974A-D06E-46AD-A504-A6A8DE595F42}">
  <ds:schemaRefs>
    <ds:schemaRef ds:uri="http://schemas.microsoft.com/sharepoint/v3/contenttype/forms"/>
  </ds:schemaRefs>
</ds:datastoreItem>
</file>

<file path=customXml/itemProps2.xml><?xml version="1.0" encoding="utf-8"?>
<ds:datastoreItem xmlns:ds="http://schemas.openxmlformats.org/officeDocument/2006/customXml" ds:itemID="{28ABCBF4-0DDE-4D59-9C3B-58E08D5FDEAE}">
  <ds:schemaRefs>
    <ds:schemaRef ds:uri="http://purl.org/dc/elements/1.1/"/>
    <ds:schemaRef ds:uri="http://schemas.microsoft.com/office/2006/metadata/properties"/>
    <ds:schemaRef ds:uri="2cdc5a9a-b89f-4d33-89c7-41b1bbc17edb"/>
    <ds:schemaRef ds:uri="http://schemas.microsoft.com/office/2006/documentManagement/types"/>
    <ds:schemaRef ds:uri="http://purl.org/dc/terms/"/>
    <ds:schemaRef ds:uri="http://www.w3.org/XML/1998/namespace"/>
    <ds:schemaRef ds:uri="4d7e34b0-54fa-4070-80f4-874d806d74dd"/>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2FC7A50-FA3C-45C8-8DD0-BA85A9A00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e34b0-54fa-4070-80f4-874d806d74dd"/>
    <ds:schemaRef ds:uri="2cdc5a9a-b89f-4d33-89c7-41b1bbc17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405</TotalTime>
  <Words>794</Words>
  <Application>Microsoft Office PowerPoint</Application>
  <PresentationFormat>Widescreen</PresentationFormat>
  <Paragraphs>110</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avenir-lt-w01_35-light1475496</vt:lpstr>
      <vt:lpstr>Calibri</vt:lpstr>
      <vt:lpstr>Calibri Light</vt:lpstr>
      <vt:lpstr>Open Sans</vt:lpstr>
      <vt:lpstr>Roboto</vt:lpstr>
      <vt:lpstr>Times New Roman</vt:lpstr>
      <vt:lpstr>Office Theme</vt:lpstr>
      <vt:lpstr>    Economic Impact of Black-Owned Businesses in Ohio  Ohio Black Expo Level Up Business Conference  David Mahon, Ph.D.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and Nominating Committee</dc:title>
  <dc:creator>Mahon, David (mahondd)</dc:creator>
  <cp:lastModifiedBy>Mahon, David (mahondd)</cp:lastModifiedBy>
  <cp:revision>35</cp:revision>
  <dcterms:created xsi:type="dcterms:W3CDTF">2023-04-24T03:12:20Z</dcterms:created>
  <dcterms:modified xsi:type="dcterms:W3CDTF">2023-05-25T04:56:21Z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0x0101008D03C70113B5254D9A28C5E38EEA6808</vt:lpwstr>
  </property>
</Properties>
</file>